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png" ContentType="image/png"/>
  <Override PartName="/ppt/media/image9.png" ContentType="image/png"/>
  <Override PartName="/ppt/media/image7.jpeg" ContentType="image/jpeg"/>
  <Override PartName="/ppt/media/image2.png" ContentType="image/png"/>
  <Override PartName="/ppt/media/image8.png" ContentType="image/png"/>
  <Override PartName="/ppt/media/image1.jpeg" ContentType="image/jpeg"/>
  <Override PartName="/ppt/media/image6.png" ContentType="image/png"/>
  <Override PartName="/ppt/media/image4.png" ContentType="image/png"/>
  <Override PartName="/ppt/media/image3.png" ContentType="image/png"/>
  <Override PartName="/ppt/media/image5.jpeg" ContentType="image/jpe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9144000" cy="51435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
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8e7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4286160" y="0"/>
            <a:ext cx="69480" cy="5140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4358520" y="0"/>
            <a:ext cx="3850200" cy="5140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hyperlink" Target="https://github.com/iwscope/ethv1_term" TargetMode="External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2800" cy="214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4000" spc="-1" strike="noStrike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b="1" lang="en-US" sz="2800" spc="-1" strike="noStrike">
                <a:solidFill>
                  <a:srgbClr val="ffc000"/>
                </a:solidFill>
                <a:latin typeface="Playfair Display"/>
                <a:ea typeface="Playfair Display"/>
              </a:rPr>
              <a:t>Open source Linux/Windows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7840" cy="12027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1" lang="en-US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Easy Ethernet&lt;&gt;Serial Bridge&lt;&gt;I2C&lt;&gt;RS485</a:t>
            </a:r>
            <a:endParaRPr b="0" lang="en-US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WPF Sample (Open source)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42" name="Picture 3" descr=""/>
          <p:cNvPicPr/>
          <p:nvPr/>
        </p:nvPicPr>
        <p:blipFill>
          <a:blip r:embed="rId1"/>
          <a:stretch/>
        </p:blipFill>
        <p:spPr>
          <a:xfrm>
            <a:off x="1905120" y="1078200"/>
            <a:ext cx="5105160" cy="385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b="1" lang="en-US" sz="1400" spc="-1" strike="noStrike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1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b="1" lang="en-US" sz="12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b="1" lang="en-US" sz="12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b="0" lang="en-US" sz="12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b="0" lang="en-US" sz="12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28960"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place. (Bootloader so reliable it we prefer to use bootloader over programmer)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b="0" lang="en-US" sz="1400" spc="-1" strike="noStrike">
              <a:latin typeface="Arial"/>
            </a:endParaRPr>
          </a:p>
          <a:p>
            <a:pPr marL="228960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b="0" lang="en-US" sz="14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Number of quantities board are contingent on ordered quantity ( Lead time may change schedule of delivery)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080" cy="363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4.nRF24L01 SPI interface with 2x4 onboard header with library.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7.Sample opensource Qt (Windows/Linux), WPF (Windows).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Credit card size 85x54mm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5" name="" descr=""/>
          <p:cNvPicPr/>
          <p:nvPr/>
        </p:nvPicPr>
        <p:blipFill>
          <a:blip r:embed="rId1"/>
          <a:stretch/>
        </p:blipFill>
        <p:spPr>
          <a:xfrm>
            <a:off x="1175760" y="1188720"/>
            <a:ext cx="6962400" cy="3662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Picture 86" descr=""/>
          <p:cNvPicPr/>
          <p:nvPr/>
        </p:nvPicPr>
        <p:blipFill>
          <a:blip r:embed="rId1"/>
          <a:stretch/>
        </p:blipFill>
        <p:spPr>
          <a:xfrm>
            <a:off x="929880" y="1105200"/>
            <a:ext cx="5013000" cy="3923280"/>
          </a:xfrm>
          <a:prstGeom prst="rect">
            <a:avLst/>
          </a:prstGeom>
          <a:ln>
            <a:noFill/>
          </a:ln>
        </p:spPr>
      </p:pic>
      <p:pic>
        <p:nvPicPr>
          <p:cNvPr id="87" name="Picture 2" descr=""/>
          <p:cNvPicPr/>
          <p:nvPr/>
        </p:nvPicPr>
        <p:blipFill>
          <a:blip r:embed="rId2"/>
          <a:stretch/>
        </p:blipFill>
        <p:spPr>
          <a:xfrm>
            <a:off x="6042960" y="1005840"/>
            <a:ext cx="2682000" cy="3931200"/>
          </a:xfrm>
          <a:prstGeom prst="rect">
            <a:avLst/>
          </a:prstGeom>
          <a:ln>
            <a:noFill/>
          </a:ln>
        </p:spPr>
      </p:pic>
      <p:sp>
        <p:nvSpPr>
          <p:cNvPr id="88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b="0" lang="en-US" sz="2000" spc="-1" strike="noStrike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b="0" lang="en-US" sz="3000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4800" spc="-1" strike="noStrike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b="0" lang="en-US" sz="4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22572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b="0" lang="en-US" sz="1800" spc="-1" strike="noStrike">
                <a:solidFill>
                  <a:srgbClr val="000000"/>
                </a:solidFill>
                <a:latin typeface="Playfair Display"/>
                <a:ea typeface="Playfair Display"/>
              </a:rPr>
              <a:t>Credit card size board just like raspberry PI, it may be accommodated in raspberry PI enclosure. (Middle PIN Ground)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491040" y="3078360"/>
            <a:ext cx="1167120" cy="40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491040" y="3705840"/>
            <a:ext cx="947880" cy="40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1941480" y="4895280"/>
            <a:ext cx="2201040" cy="239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900" spc="-1" strike="noStrike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b="0" lang="en-US" sz="900" spc="-1" strike="noStrike">
              <a:latin typeface="Arial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7740360" y="3596400"/>
            <a:ext cx="1294920" cy="3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4788360" y="1756440"/>
            <a:ext cx="602280" cy="223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600" spc="-1" strike="noStrike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b="0" lang="en-US" sz="600" spc="-1" strike="noStrike">
              <a:latin typeface="Arial"/>
            </a:endParaRPr>
          </a:p>
        </p:txBody>
      </p:sp>
      <p:sp>
        <p:nvSpPr>
          <p:cNvPr id="97" name="CustomShape 8"/>
          <p:cNvSpPr/>
          <p:nvPr/>
        </p:nvSpPr>
        <p:spPr>
          <a:xfrm>
            <a:off x="3963240" y="1643040"/>
            <a:ext cx="864720" cy="32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98" name="CustomShape 9"/>
          <p:cNvSpPr/>
          <p:nvPr/>
        </p:nvSpPr>
        <p:spPr>
          <a:xfrm>
            <a:off x="2402280" y="1581120"/>
            <a:ext cx="878760" cy="444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99" name="CustomShape 10"/>
          <p:cNvSpPr/>
          <p:nvPr/>
        </p:nvSpPr>
        <p:spPr>
          <a:xfrm>
            <a:off x="5252400" y="4870440"/>
            <a:ext cx="1757520" cy="25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0" name="CustomShape 11"/>
          <p:cNvSpPr/>
          <p:nvPr/>
        </p:nvSpPr>
        <p:spPr>
          <a:xfrm>
            <a:off x="5391720" y="4619520"/>
            <a:ext cx="233280" cy="229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12"/>
          <p:cNvSpPr/>
          <p:nvPr/>
        </p:nvSpPr>
        <p:spPr>
          <a:xfrm>
            <a:off x="1218600" y="4516200"/>
            <a:ext cx="979560" cy="353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200" spc="-1" strike="noStrike">
              <a:latin typeface="Arial"/>
            </a:endParaRPr>
          </a:p>
        </p:txBody>
      </p:sp>
      <p:sp>
        <p:nvSpPr>
          <p:cNvPr id="102" name="CustomShape 13"/>
          <p:cNvSpPr/>
          <p:nvPr/>
        </p:nvSpPr>
        <p:spPr>
          <a:xfrm>
            <a:off x="7123680" y="2087280"/>
            <a:ext cx="1350000" cy="66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Wiegand Emulator/Reader</a:t>
            </a:r>
            <a:endParaRPr b="0" lang="en-US" sz="1200" spc="-1" strike="noStrike">
              <a:latin typeface="Arial"/>
            </a:endParaRPr>
          </a:p>
        </p:txBody>
      </p:sp>
      <p:pic>
        <p:nvPicPr>
          <p:cNvPr id="103" name="Picture 4" descr=""/>
          <p:cNvPicPr/>
          <p:nvPr/>
        </p:nvPicPr>
        <p:blipFill>
          <a:blip r:embed="rId1"/>
          <a:stretch/>
        </p:blipFill>
        <p:spPr>
          <a:xfrm>
            <a:off x="2402280" y="2040120"/>
            <a:ext cx="4226040" cy="2794320"/>
          </a:xfrm>
          <a:prstGeom prst="rect">
            <a:avLst/>
          </a:prstGeom>
          <a:ln>
            <a:noFill/>
          </a:ln>
        </p:spPr>
      </p:pic>
      <p:sp>
        <p:nvSpPr>
          <p:cNvPr id="104" name="CustomShape 14"/>
          <p:cNvSpPr/>
          <p:nvPr/>
        </p:nvSpPr>
        <p:spPr>
          <a:xfrm>
            <a:off x="3198240" y="1611000"/>
            <a:ext cx="944640" cy="24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b="0" lang="en-US" sz="1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000" spc="-1" strike="noStrike">
              <a:latin typeface="Arial"/>
            </a:endParaRPr>
          </a:p>
        </p:txBody>
      </p:sp>
      <p:sp>
        <p:nvSpPr>
          <p:cNvPr id="105" name="CustomShape 15"/>
          <p:cNvSpPr/>
          <p:nvPr/>
        </p:nvSpPr>
        <p:spPr>
          <a:xfrm>
            <a:off x="3886200" y="4845240"/>
            <a:ext cx="1340640" cy="25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06" name="CustomShape 16"/>
          <p:cNvSpPr/>
          <p:nvPr/>
        </p:nvSpPr>
        <p:spPr>
          <a:xfrm flipV="1">
            <a:off x="5227200" y="4466160"/>
            <a:ext cx="2086920" cy="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7" name="CustomShape 17"/>
          <p:cNvSpPr/>
          <p:nvPr/>
        </p:nvSpPr>
        <p:spPr>
          <a:xfrm>
            <a:off x="6271200" y="2266920"/>
            <a:ext cx="972360" cy="745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18"/>
          <p:cNvSpPr/>
          <p:nvPr/>
        </p:nvSpPr>
        <p:spPr>
          <a:xfrm>
            <a:off x="7336800" y="424800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09" name="CustomShape 19"/>
          <p:cNvSpPr/>
          <p:nvPr/>
        </p:nvSpPr>
        <p:spPr>
          <a:xfrm>
            <a:off x="5391000" y="1702080"/>
            <a:ext cx="729000" cy="311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0" name="CustomShape 20"/>
          <p:cNvSpPr/>
          <p:nvPr/>
        </p:nvSpPr>
        <p:spPr>
          <a:xfrm flipV="1">
            <a:off x="4515840" y="2751840"/>
            <a:ext cx="2798280" cy="46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1" name="CustomShape 21"/>
          <p:cNvSpPr/>
          <p:nvPr/>
        </p:nvSpPr>
        <p:spPr>
          <a:xfrm>
            <a:off x="7301520" y="2596320"/>
            <a:ext cx="1294920" cy="449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FTDI Like TTL UART Header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2" name="CustomShape 22"/>
          <p:cNvSpPr/>
          <p:nvPr/>
        </p:nvSpPr>
        <p:spPr>
          <a:xfrm>
            <a:off x="7273800" y="309132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13" name="CustomShape 23"/>
          <p:cNvSpPr/>
          <p:nvPr/>
        </p:nvSpPr>
        <p:spPr>
          <a:xfrm flipV="1">
            <a:off x="6546600" y="3275640"/>
            <a:ext cx="789120" cy="109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24"/>
          <p:cNvSpPr/>
          <p:nvPr/>
        </p:nvSpPr>
        <p:spPr>
          <a:xfrm flipV="1">
            <a:off x="6436080" y="3807720"/>
            <a:ext cx="1411560" cy="173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5" name="CustomShape 25"/>
          <p:cNvSpPr/>
          <p:nvPr/>
        </p:nvSpPr>
        <p:spPr>
          <a:xfrm flipH="1">
            <a:off x="1522440" y="3078360"/>
            <a:ext cx="1370520" cy="2019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26"/>
          <p:cNvSpPr/>
          <p:nvPr/>
        </p:nvSpPr>
        <p:spPr>
          <a:xfrm flipH="1" flipV="1">
            <a:off x="1217880" y="3908160"/>
            <a:ext cx="1573560" cy="1656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7" name="CustomShape 27"/>
          <p:cNvSpPr/>
          <p:nvPr/>
        </p:nvSpPr>
        <p:spPr>
          <a:xfrm flipH="1">
            <a:off x="2088720" y="4248000"/>
            <a:ext cx="1566360" cy="463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8" name="CustomShape 28"/>
          <p:cNvSpPr/>
          <p:nvPr/>
        </p:nvSpPr>
        <p:spPr>
          <a:xfrm>
            <a:off x="4419720" y="4619520"/>
            <a:ext cx="44640" cy="3510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29"/>
          <p:cNvSpPr/>
          <p:nvPr/>
        </p:nvSpPr>
        <p:spPr>
          <a:xfrm>
            <a:off x="4952880" y="4504680"/>
            <a:ext cx="273240" cy="465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228600" y="28584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3"/>
          <p:cNvSpPr/>
          <p:nvPr/>
        </p:nvSpPr>
        <p:spPr>
          <a:xfrm>
            <a:off x="7625880" y="4425480"/>
            <a:ext cx="14742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3" name="CustomShape 4"/>
          <p:cNvSpPr/>
          <p:nvPr/>
        </p:nvSpPr>
        <p:spPr>
          <a:xfrm>
            <a:off x="938520" y="1014480"/>
            <a:ext cx="7264080" cy="363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4.Qt4.8 RS485 HalfDuplex/Full Duplex Example.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6. Wiegand Emulator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25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1" lang="en-US" sz="8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800" spc="-1" strike="noStrike">
              <a:latin typeface="Arial"/>
            </a:endParaRPr>
          </a:p>
        </p:txBody>
      </p:sp>
      <p:pic>
        <p:nvPicPr>
          <p:cNvPr id="126" name="Picture 2" descr=""/>
          <p:cNvPicPr/>
          <p:nvPr/>
        </p:nvPicPr>
        <p:blipFill>
          <a:blip r:embed="rId1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27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28" name="Table 4"/>
          <p:cNvGraphicFramePr/>
          <p:nvPr/>
        </p:nvGraphicFramePr>
        <p:xfrm>
          <a:off x="838080" y="1352520"/>
          <a:ext cx="7543080" cy="295452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Parameter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5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b="0" lang="en-US" sz="14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29" name="Picture 4" descr=""/>
          <p:cNvPicPr/>
          <p:nvPr/>
        </p:nvPicPr>
        <p:blipFill>
          <a:blip r:embed="rId2"/>
          <a:stretch/>
        </p:blipFill>
        <p:spPr>
          <a:xfrm>
            <a:off x="6059880" y="631440"/>
            <a:ext cx="980640" cy="648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131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2" name="Picture 2" descr=""/>
          <p:cNvPicPr/>
          <p:nvPr/>
        </p:nvPicPr>
        <p:blipFill>
          <a:blip r:embed="rId1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graphicFrame>
        <p:nvGraphicFramePr>
          <p:cNvPr id="134" name="Table 4"/>
          <p:cNvGraphicFramePr/>
          <p:nvPr/>
        </p:nvGraphicFramePr>
        <p:xfrm>
          <a:off x="1219320" y="1253520"/>
          <a:ext cx="7162200" cy="259344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</a:t>
                      </a:r>
                      <a:r>
                        <a:rPr b="1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Parameter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5" name="CustomShape 5"/>
          <p:cNvSpPr/>
          <p:nvPr/>
        </p:nvSpPr>
        <p:spPr>
          <a:xfrm>
            <a:off x="990720" y="3943440"/>
            <a:ext cx="7464600" cy="30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b="0" lang="en-US" sz="14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2"/>
              </a:rPr>
              <a:t>https://github.com/iwscope/ethv1_term</a:t>
            </a:r>
            <a:r>
              <a:rPr b="0" lang="en-US" sz="1400" spc="-1" strike="noStrike">
                <a:solidFill>
                  <a:srgbClr val="eb1e95"/>
                </a:solidFill>
                <a:latin typeface="Arial"/>
                <a:ea typeface="Arial"/>
              </a:rPr>
              <a:t> with board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36" name="Picture 4" descr=""/>
          <p:cNvPicPr/>
          <p:nvPr/>
        </p:nvPicPr>
        <p:blipFill>
          <a:blip r:embed="rId3"/>
          <a:stretch/>
        </p:blipFill>
        <p:spPr>
          <a:xfrm>
            <a:off x="6141600" y="732240"/>
            <a:ext cx="874080" cy="492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b="0" lang="en-US" sz="3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Picture 4" descr=""/>
          <p:cNvPicPr/>
          <p:nvPr/>
        </p:nvPicPr>
        <p:blipFill>
          <a:blip r:embed="rId1"/>
          <a:stretch/>
        </p:blipFill>
        <p:spPr>
          <a:xfrm>
            <a:off x="1262520" y="831960"/>
            <a:ext cx="6616440" cy="4311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376</TotalTime>
  <Application>LibreOffice/5.4.1.2$Linux_X86_64 LibreOffice_project/40m0$Build-2</Application>
  <Words>568</Words>
  <Paragraphs>125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vs</dc:creator>
  <dc:description/>
  <dc:language>en-US</dc:language>
  <cp:lastModifiedBy/>
  <dcterms:modified xsi:type="dcterms:W3CDTF">2017-12-05T08:09:11Z</dcterms:modified>
  <cp:revision>66</cp:revision>
  <dc:subject/>
  <dc:title>Small Task Prototype System V1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